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Source Sans Pro" panose="020B0604020202020204" charset="0"/>
      <p:regular r:id="rId18"/>
      <p:bold r:id="rId19"/>
      <p:italic r:id="rId20"/>
      <p:boldItalic r:id="rId21"/>
    </p:embeddedFon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Raleway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3qJZZm/9dSxoKWtWNn1+L7ckU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E97756-D089-477B-BCAF-43E4A4249CC7}">
  <a:tblStyle styleId="{4BE97756-D089-477B-BCAF-43E4A4249CC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3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11BB8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e8ca55195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ee8ca55195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f4e7d4c2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ef4e7d4c2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f4e7d4c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ef4e7d4c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e8ca55195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ee8ca55195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ebbf0d04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eebbf0d04c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/>
          </a:p>
        </p:txBody>
      </p:sp>
      <p:sp>
        <p:nvSpPr>
          <p:cNvPr id="77" name="Google Shape;77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e8ca5519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ee8ca5519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3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11BB8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3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11BB8"/>
              </a:buClr>
              <a:buSzPts val="1100"/>
              <a:buFont typeface="Arial"/>
              <a:buChar char="●"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3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8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mailto:tara.moss@defender.org" TargetMode="External"/><Relationship Id="rId7" Type="http://schemas.openxmlformats.org/officeDocument/2006/relationships/hyperlink" Target="mailto:tiara.dearbone@defender.org" TargetMode="Externa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lisa.daugaard@defender.org" TargetMode="External"/><Relationship Id="rId11" Type="http://schemas.openxmlformats.org/officeDocument/2006/relationships/image" Target="../media/image23.png"/><Relationship Id="rId5" Type="http://schemas.openxmlformats.org/officeDocument/2006/relationships/hyperlink" Target="mailto:bflood@etsreach.org" TargetMode="External"/><Relationship Id="rId10" Type="http://schemas.openxmlformats.org/officeDocument/2006/relationships/image" Target="../media/image22.png"/><Relationship Id="rId4" Type="http://schemas.openxmlformats.org/officeDocument/2006/relationships/hyperlink" Target="mailto:brandief@etsreach.org" TargetMode="Externa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67"/>
              <a:buNone/>
            </a:pPr>
            <a:endParaRPr sz="3900">
              <a:solidFill>
                <a:schemeClr val="lt1"/>
              </a:solidFill>
            </a:endParaRPr>
          </a:p>
        </p:txBody>
      </p:sp>
      <p:sp>
        <p:nvSpPr>
          <p:cNvPr id="60" name="Google Shape;60;p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400" b="1">
                <a:latin typeface="Raleway"/>
                <a:ea typeface="Raleway"/>
                <a:cs typeface="Raleway"/>
                <a:sym typeface="Raleway"/>
              </a:rPr>
              <a:t>Report on demands and costs for citywide diversion program</a:t>
            </a:r>
            <a:r>
              <a:rPr lang="en-US" sz="3900" b="1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-US" sz="3900" b="1">
                <a:latin typeface="Raleway"/>
                <a:ea typeface="Raleway"/>
                <a:cs typeface="Raleway"/>
                <a:sym typeface="Raleway"/>
              </a:rPr>
            </a:br>
            <a:r>
              <a:rPr lang="en-US" sz="1400" b="1">
                <a:latin typeface="Raleway"/>
                <a:ea typeface="Raleway"/>
                <a:cs typeface="Raleway"/>
                <a:sym typeface="Raleway"/>
              </a:rPr>
              <a:t>Response to SLI HSD-006-A-003 </a:t>
            </a:r>
            <a:endParaRPr sz="1400"/>
          </a:p>
        </p:txBody>
      </p:sp>
      <p:sp>
        <p:nvSpPr>
          <p:cNvPr id="61" name="Google Shape;61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 r="-917" b="11690"/>
          <a:stretch/>
        </p:blipFill>
        <p:spPr>
          <a:xfrm>
            <a:off x="207800" y="1439000"/>
            <a:ext cx="4631199" cy="2700902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63" name="Google Shape;63;p1"/>
          <p:cNvSpPr txBox="1"/>
          <p:nvPr/>
        </p:nvSpPr>
        <p:spPr>
          <a:xfrm>
            <a:off x="4943675" y="4344225"/>
            <a:ext cx="732600" cy="4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>
            <a:spLocks noGrp="1"/>
          </p:cNvSpPr>
          <p:nvPr>
            <p:ph type="title"/>
          </p:nvPr>
        </p:nvSpPr>
        <p:spPr>
          <a:xfrm>
            <a:off x="5142900" y="959725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588">
              <a:highlight>
                <a:schemeClr val="accent2"/>
              </a:highlight>
            </a:endParaRPr>
          </a:p>
        </p:txBody>
      </p:sp>
      <p:pic>
        <p:nvPicPr>
          <p:cNvPr id="151" name="Google Shape;15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050" y="1207200"/>
            <a:ext cx="4762500" cy="3400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4" name="Google Shape;154;p11"/>
          <p:cNvGraphicFramePr/>
          <p:nvPr/>
        </p:nvGraphicFramePr>
        <p:xfrm>
          <a:off x="5633250" y="971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{4BE97756-D089-477B-BCAF-43E4A4249CC7}</a:tableStyleId>
              </a:tblPr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Revenue Source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Amount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City of Seattle HSD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$6,223,627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HSD Add (not yet received)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$3,000,000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King County MIDD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$1,471,056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Trueblood via King County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$379,236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A7D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100" b="1" u="none" strike="noStrike" cap="none">
                        <a:solidFill>
                          <a:srgbClr val="FA7D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A7D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$11,073,919</a:t>
                      </a:r>
                      <a:endParaRPr sz="1100" b="1" u="none" strike="noStrike" cap="none">
                        <a:solidFill>
                          <a:srgbClr val="FA7D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ee8ca55195_2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55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ee8ca55195_2_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61" name="Google Shape;161;gee8ca55195_2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1500" y="2702375"/>
            <a:ext cx="3671400" cy="220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ee8ca55195_2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825" y="1107100"/>
            <a:ext cx="5047776" cy="306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gee8ca55195_2_25"/>
          <p:cNvCxnSpPr/>
          <p:nvPr/>
        </p:nvCxnSpPr>
        <p:spPr>
          <a:xfrm>
            <a:off x="3457925" y="2806950"/>
            <a:ext cx="1979700" cy="5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f4e7d4c20_1_0"/>
          <p:cNvSpPr txBox="1">
            <a:spLocks noGrp="1"/>
          </p:cNvSpPr>
          <p:nvPr>
            <p:ph type="title"/>
          </p:nvPr>
        </p:nvSpPr>
        <p:spPr>
          <a:xfrm>
            <a:off x="5142900" y="959725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0"/>
              <a:buNone/>
            </a:pPr>
            <a:endParaRPr sz="3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133"/>
              <a:buNone/>
            </a:pPr>
            <a:endParaRPr sz="1588">
              <a:highlight>
                <a:schemeClr val="accent2"/>
              </a:highlight>
            </a:endParaRPr>
          </a:p>
        </p:txBody>
      </p:sp>
      <p:pic>
        <p:nvPicPr>
          <p:cNvPr id="169" name="Google Shape;169;gef4e7d4c20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ef4e7d4c20_1_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71" name="Google Shape;171;gef4e7d4c20_1_0"/>
          <p:cNvSpPr txBox="1"/>
          <p:nvPr/>
        </p:nvSpPr>
        <p:spPr>
          <a:xfrm>
            <a:off x="1027263" y="1054513"/>
            <a:ext cx="731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Process: Projecting Client and Case Manager Growth</a:t>
            </a:r>
            <a:endParaRPr sz="14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2" name="Google Shape;172;gef4e7d4c20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38" y="1537700"/>
            <a:ext cx="8994724" cy="3311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f4e7d4c20_0_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78" name="Google Shape;178;gef4e7d4c2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ef4e7d4c20_0_0"/>
          <p:cNvSpPr txBox="1"/>
          <p:nvPr/>
        </p:nvSpPr>
        <p:spPr>
          <a:xfrm>
            <a:off x="582675" y="4193350"/>
            <a:ext cx="807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r>
              <a:rPr lang="en-US" sz="1000" b="0" i="0" u="none" strike="noStrike" cap="none">
                <a:solidFill>
                  <a:srgbClr val="3C40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Prior to December 2020,, LEAD client data relied on BHRD estimates of </a:t>
            </a:r>
            <a:r>
              <a:rPr lang="en-US"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participants enrolled in the LEAD program, which draws on data from King County’s behavioral health information system. Starting in 2021, </a:t>
            </a:r>
            <a:r>
              <a:rPr lang="en-US" sz="100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project management team began using an updated, consistent protocol for categorizing the pool of LEAD referrals and LEAD clients in </a:t>
            </a:r>
            <a:r>
              <a:rPr lang="en-US" sz="100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order</a:t>
            </a:r>
            <a:r>
              <a:rPr lang="en-US" sz="100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to improve operational tracking, assess caseload capacity, and improve the referral / intake conversation ratio. As of 2021, 130 people have been exited from LEAD since program inception (2011) for a range of reasons, including being sent to prison, loss of contact, and becoming self-sustaining.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gef4e7d4c2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675" y="972575"/>
            <a:ext cx="6965317" cy="322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e8ca55195_2_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86" name="Google Shape;186;gee8ca55195_2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ee8ca55195_2_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88" name="Google Shape;188;gee8ca55195_2_18"/>
          <p:cNvSpPr txBox="1"/>
          <p:nvPr/>
        </p:nvSpPr>
        <p:spPr>
          <a:xfrm>
            <a:off x="216400" y="4610850"/>
            <a:ext cx="780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9" name="Google Shape;189;gee8ca55195_2_18"/>
          <p:cNvSpPr txBox="1"/>
          <p:nvPr/>
        </p:nvSpPr>
        <p:spPr>
          <a:xfrm>
            <a:off x="216400" y="4549350"/>
            <a:ext cx="780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*This chart does not include over $600k annually for PAO liaison and BRHD contract administrator costs from the County. CAO costs are included in this chart.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gee8ca55195_2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00" y="971550"/>
            <a:ext cx="7801199" cy="3633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ebbf0d04c_1_14"/>
          <p:cNvSpPr txBox="1">
            <a:spLocks noGrp="1"/>
          </p:cNvSpPr>
          <p:nvPr>
            <p:ph type="title"/>
          </p:nvPr>
        </p:nvSpPr>
        <p:spPr>
          <a:xfrm>
            <a:off x="233075" y="263425"/>
            <a:ext cx="56040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r>
              <a:rPr lang="en-US" sz="1400"/>
              <a:t>Tara Moss, Seattle-King County LEAD Project Director, Public Defender Association</a:t>
            </a:r>
            <a:br>
              <a:rPr lang="en-US" sz="1400"/>
            </a:br>
            <a:r>
              <a:rPr lang="en-US" sz="1400" u="sng">
                <a:solidFill>
                  <a:schemeClr val="hlink"/>
                </a:solidFill>
                <a:hlinkClick r:id="rId3"/>
              </a:rPr>
              <a:t>tara.moss@defender.org</a:t>
            </a:r>
            <a:r>
              <a:rPr lang="en-US" sz="1400"/>
              <a:t> </a:t>
            </a:r>
            <a:br>
              <a:rPr lang="en-US" sz="1400"/>
            </a:b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r>
              <a:rPr lang="en-US" sz="1400"/>
              <a:t/>
            </a:r>
            <a:br>
              <a:rPr lang="en-US" sz="1400"/>
            </a:br>
            <a:r>
              <a:rPr lang="en-US" sz="1400"/>
              <a:t>Brandie Flood, Director of Community Justice, REACH</a:t>
            </a:r>
            <a:br>
              <a:rPr lang="en-US" sz="1400"/>
            </a:br>
            <a:r>
              <a:rPr lang="en-US" sz="1400" u="sng">
                <a:solidFill>
                  <a:schemeClr val="hlink"/>
                </a:solidFill>
                <a:hlinkClick r:id="rId4"/>
              </a:rPr>
              <a:t>brandief@etsreach.org</a:t>
            </a:r>
            <a:r>
              <a:rPr lang="en-US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r>
              <a:rPr lang="en-US" sz="1400"/>
              <a:t>Devin Majkut, LEAD Program Supervisor, REACH</a:t>
            </a:r>
            <a:br>
              <a:rPr lang="en-US" sz="1400"/>
            </a:br>
            <a:r>
              <a:rPr lang="en-US" sz="1400" u="sng">
                <a:solidFill>
                  <a:schemeClr val="accent5"/>
                </a:solidFill>
              </a:rPr>
              <a:t>devinm</a:t>
            </a:r>
            <a:r>
              <a:rPr lang="en-US" sz="14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@etsreach.org</a:t>
            </a:r>
            <a:r>
              <a:rPr lang="en-US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r>
              <a:rPr lang="en-US" sz="1400"/>
              <a:t>Lisa Daugaard, Director of Public Defender Association</a:t>
            </a:r>
            <a:br>
              <a:rPr lang="en-US" sz="1400"/>
            </a:br>
            <a:r>
              <a:rPr lang="en-US" sz="1400" u="sng">
                <a:solidFill>
                  <a:schemeClr val="hlink"/>
                </a:solidFill>
                <a:hlinkClick r:id="rId6"/>
              </a:rPr>
              <a:t>lisa.daugaard@defender.org</a:t>
            </a:r>
            <a:r>
              <a:rPr lang="en-US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80952"/>
              <a:buNone/>
            </a:pPr>
            <a:r>
              <a:rPr lang="en-US" sz="1400"/>
              <a:t>Tiarra Dearbone, LEAD Sr. Project Manager, Public Defender Association </a:t>
            </a:r>
            <a:br>
              <a:rPr lang="en-US" sz="1400"/>
            </a:br>
            <a:r>
              <a:rPr lang="en-US" sz="1400" u="sng">
                <a:solidFill>
                  <a:schemeClr val="hlink"/>
                </a:solidFill>
                <a:hlinkClick r:id="rId7"/>
              </a:rPr>
              <a:t>tiarra.dearbone@defender.org</a:t>
            </a:r>
            <a:r>
              <a:rPr lang="en-US" sz="1400"/>
              <a:t> </a:t>
            </a:r>
            <a:endParaRPr sz="1400"/>
          </a:p>
        </p:txBody>
      </p:sp>
      <p:sp>
        <p:nvSpPr>
          <p:cNvPr id="196" name="Google Shape;196;geebbf0d04c_1_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15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97" name="Google Shape;197;geebbf0d04c_1_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7688" y="1868400"/>
            <a:ext cx="1519025" cy="14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eebbf0d04c_1_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8900" y="311912"/>
            <a:ext cx="1458300" cy="12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ebbf0d04c_1_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58050" y="263425"/>
            <a:ext cx="1458301" cy="13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eebbf0d04c_1_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67363" y="1868388"/>
            <a:ext cx="1361366" cy="140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eebbf0d04c_1_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21447" y="3430800"/>
            <a:ext cx="1175700" cy="15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/>
          <p:nvPr/>
        </p:nvSpPr>
        <p:spPr>
          <a:xfrm>
            <a:off x="1314450" y="857250"/>
            <a:ext cx="37149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Char char="•"/>
            </a:pPr>
            <a:r>
              <a:rPr lang="en-US" sz="142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LEAD provides community-based care for people who commit law violations related to behavioral health issues or extreme poverty, as an alternative to punitive enforcement-based responses.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666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Char char="•"/>
            </a:pPr>
            <a:r>
              <a:rPr lang="en-US" sz="142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Individuals referred to LEAD receive immediate access to harm reduction-based intensive case-management, including – but not limited to – chemical dependency treatment, mental health care, legal system support, increasing financial independence, and referrals into shelter and permanent housing.</a:t>
            </a:r>
            <a:endParaRPr sz="142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1485901" y="307463"/>
            <a:ext cx="6515099" cy="43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B3990"/>
                </a:solidFill>
                <a:latin typeface="Arial"/>
                <a:ea typeface="Arial"/>
                <a:cs typeface="Arial"/>
                <a:sym typeface="Arial"/>
              </a:rPr>
              <a:t>What Is LEAD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1657350"/>
            <a:ext cx="23050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4">
            <a:alphaModFix/>
          </a:blip>
          <a:srcRect r="-101003"/>
          <a:stretch/>
        </p:blipFill>
        <p:spPr>
          <a:xfrm>
            <a:off x="0" y="-103195"/>
            <a:ext cx="716010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/>
        </p:nvSpPr>
        <p:spPr>
          <a:xfrm>
            <a:off x="1314450" y="857250"/>
            <a:ext cx="3627300" cy="4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1666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Char char="•"/>
            </a:pPr>
            <a:r>
              <a:rPr lang="en-US" sz="142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LEAD participants are those who commit, or are at high risk of committing, law violations related to their behavioral health challenges and/or income instability.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1666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Char char="•"/>
            </a:pPr>
            <a:r>
              <a:rPr lang="en-US" sz="142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LEAD case management follows the harm reduction principle of taking the harm seriously – the central program goal is to reduce problematic and illegal behavior, and thereby to reduce the “police-ability” of individuals who have largely been rebuffed by care systems and exposed to enforcement and the legal system as a primary response for behavioral health conditions and income instability. </a:t>
            </a:r>
            <a:br>
              <a:rPr lang="en-US" sz="142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endParaRPr sz="142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1485901" y="307463"/>
            <a:ext cx="6515099" cy="43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B3990"/>
                </a:solidFill>
                <a:latin typeface="Arial"/>
                <a:ea typeface="Arial"/>
                <a:cs typeface="Arial"/>
                <a:sym typeface="Arial"/>
              </a:rPr>
              <a:t>What Is LEAD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1657350"/>
            <a:ext cx="23050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4">
            <a:alphaModFix/>
          </a:blip>
          <a:srcRect r="-101003"/>
          <a:stretch/>
        </p:blipFill>
        <p:spPr>
          <a:xfrm>
            <a:off x="0" y="3580"/>
            <a:ext cx="716010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440425" y="1115250"/>
            <a:ext cx="8520600" cy="39228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>
                <a:solidFill>
                  <a:srgbClr val="2B3990"/>
                </a:solidFill>
                <a:latin typeface="Arial"/>
                <a:ea typeface="Arial"/>
                <a:cs typeface="Arial"/>
                <a:sym typeface="Arial"/>
              </a:rPr>
              <a:t>LEAD referrals 2019-YTD</a:t>
            </a:r>
            <a:endParaRPr sz="2400">
              <a:solidFill>
                <a:srgbClr val="2B39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400">
              <a:solidFill>
                <a:srgbClr val="2B3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 r="-101003"/>
          <a:stretch/>
        </p:blipFill>
        <p:spPr>
          <a:xfrm>
            <a:off x="7249" y="84125"/>
            <a:ext cx="716010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91" name="Google Shape;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414" y="1680750"/>
            <a:ext cx="6425912" cy="33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/>
          <p:nvPr/>
        </p:nvSpPr>
        <p:spPr>
          <a:xfrm>
            <a:off x="6924825" y="3847025"/>
            <a:ext cx="1950900" cy="49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"/>
          <p:cNvSpPr txBox="1"/>
          <p:nvPr/>
        </p:nvSpPr>
        <p:spPr>
          <a:xfrm>
            <a:off x="6866325" y="3782500"/>
            <a:ext cx="2094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YTD Approvals (Sep 2020 - Aug 2021):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347</a:t>
            </a:r>
            <a:endParaRPr sz="14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 txBox="1"/>
          <p:nvPr/>
        </p:nvSpPr>
        <p:spPr>
          <a:xfrm>
            <a:off x="421725" y="737947"/>
            <a:ext cx="52911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Community referral sources include:</a:t>
            </a:r>
            <a:endParaRPr sz="14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REACH, ACRS, Co-LEAD, DESC 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King County Department of Public Defense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King County Prosecuting Attorney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Seattle City Attorney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SFD Health One</a:t>
            </a:r>
            <a:b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Community Passageways </a:t>
            </a: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Pioneer Square Alliance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Downtown Seattle Association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 District Partnership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Ballard Alliance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CID Public Safety Team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City of Seattle</a:t>
            </a: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King County Public Health</a:t>
            </a:r>
            <a: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US"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Port of Seattle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Self/Family/Friend</a:t>
            </a:r>
            <a:b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Community residents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Social Service Orgs </a:t>
            </a:r>
            <a:endParaRPr sz="1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0" name="Google Shape;10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975" y="2044150"/>
            <a:ext cx="2831200" cy="1839718"/>
          </a:xfrm>
          <a:prstGeom prst="rect">
            <a:avLst/>
          </a:prstGeom>
          <a:noFill/>
          <a:ln>
            <a:noFill/>
          </a:ln>
          <a:effectLst>
            <a:outerShdw blurRad="200025" dist="19050" dir="42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1" name="Google Shape;10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5775" y="1905943"/>
            <a:ext cx="2831200" cy="247965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03" name="Google Shape;103;p9"/>
          <p:cNvSpPr txBox="1"/>
          <p:nvPr/>
        </p:nvSpPr>
        <p:spPr>
          <a:xfrm>
            <a:off x="6127950" y="4612550"/>
            <a:ext cx="63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e8ca55195_12_0"/>
          <p:cNvSpPr txBox="1">
            <a:spLocks noGrp="1"/>
          </p:cNvSpPr>
          <p:nvPr>
            <p:ph type="title"/>
          </p:nvPr>
        </p:nvSpPr>
        <p:spPr>
          <a:xfrm>
            <a:off x="440425" y="960675"/>
            <a:ext cx="8520600" cy="40773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200">
                <a:solidFill>
                  <a:srgbClr val="2B3990"/>
                </a:solidFill>
                <a:latin typeface="Arial"/>
                <a:ea typeface="Arial"/>
                <a:cs typeface="Arial"/>
                <a:sym typeface="Arial"/>
              </a:rPr>
              <a:t> Who is in LEAD: referrals in past 12 months</a:t>
            </a:r>
            <a:endParaRPr sz="2800"/>
          </a:p>
        </p:txBody>
      </p:sp>
      <p:pic>
        <p:nvPicPr>
          <p:cNvPr id="109" name="Google Shape;109;gee8ca55195_12_0"/>
          <p:cNvPicPr preferRelativeResize="0"/>
          <p:nvPr/>
        </p:nvPicPr>
        <p:blipFill rotWithShape="1">
          <a:blip r:embed="rId3">
            <a:alphaModFix/>
          </a:blip>
          <a:srcRect r="-101004"/>
          <a:stretch/>
        </p:blipFill>
        <p:spPr>
          <a:xfrm>
            <a:off x="224400" y="84125"/>
            <a:ext cx="6242825" cy="8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ee8ca55195_12_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11" name="Google Shape;111;gee8ca55195_1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0725" y="1479800"/>
            <a:ext cx="6582548" cy="340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 txBox="1"/>
          <p:nvPr/>
        </p:nvSpPr>
        <p:spPr>
          <a:xfrm>
            <a:off x="5278350" y="843775"/>
            <a:ext cx="28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Approved Community Referrals by Demographic</a:t>
            </a:r>
            <a:endParaRPr sz="1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8" name="Google Shape;118;p6"/>
          <p:cNvSpPr txBox="1">
            <a:spLocks noGrp="1"/>
          </p:cNvSpPr>
          <p:nvPr>
            <p:ph type="body" idx="2"/>
          </p:nvPr>
        </p:nvSpPr>
        <p:spPr>
          <a:xfrm>
            <a:off x="4572000" y="1594150"/>
            <a:ext cx="4309200" cy="3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49.07% Black/African-American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32.72% White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7.72% American Indian/Alaska Native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4.94% Latinx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1.23% Native Hawaiian or Other Pacific Islander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3.7% Asian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0.62% Other</a:t>
            </a:r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4845225" y="4389850"/>
            <a:ext cx="792300" cy="327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250" y="1032150"/>
            <a:ext cx="4066588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5142900" y="959725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588">
              <a:highlight>
                <a:schemeClr val="accent2"/>
              </a:highlight>
            </a:endParaRPr>
          </a:p>
        </p:txBody>
      </p:sp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"/>
          <p:cNvSpPr txBox="1">
            <a:spLocks noGrp="1"/>
          </p:cNvSpPr>
          <p:nvPr>
            <p:ph type="body" idx="1"/>
          </p:nvPr>
        </p:nvSpPr>
        <p:spPr>
          <a:xfrm>
            <a:off x="311700" y="1105350"/>
            <a:ext cx="4898700" cy="3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30" name="Google Shape;13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9392" y="1563025"/>
            <a:ext cx="3878582" cy="28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688" y="1105338"/>
            <a:ext cx="4581525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"/>
          <p:cNvSpPr/>
          <p:nvPr/>
        </p:nvSpPr>
        <p:spPr>
          <a:xfrm>
            <a:off x="6987925" y="446850"/>
            <a:ext cx="1806300" cy="1939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6949900" y="370800"/>
            <a:ext cx="20967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84785" lvl="0" indent="0" algn="l" rtl="0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2019, City Council established a requirement that average caseloads are no more than 20 cases, with a maximum of 25 cases. LEAD case managers are in general once again far above that level. Intensive case management best practice caseload levels are 12-15 cases by comparison. </a:t>
            </a:r>
            <a:endParaRPr sz="11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5142900" y="959725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588">
              <a:highlight>
                <a:schemeClr val="accent2"/>
              </a:highlight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62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>
            <a:spLocks noGrp="1"/>
          </p:cNvSpPr>
          <p:nvPr>
            <p:ph type="body" idx="1"/>
          </p:nvPr>
        </p:nvSpPr>
        <p:spPr>
          <a:xfrm>
            <a:off x="311700" y="1105350"/>
            <a:ext cx="4898700" cy="3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 Case Manager Structure</a:t>
            </a:r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0075" y="353625"/>
            <a:ext cx="3311524" cy="3315801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8074" y="2477950"/>
            <a:ext cx="2575927" cy="2262650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43" name="Google Shape;143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01" y="1955075"/>
            <a:ext cx="3922074" cy="2614074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45" name="Google Shape;145;p4"/>
          <p:cNvSpPr txBox="1"/>
          <p:nvPr/>
        </p:nvSpPr>
        <p:spPr>
          <a:xfrm>
            <a:off x="6987925" y="446850"/>
            <a:ext cx="180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On-screen Show (16:9)</PresentationFormat>
  <Paragraphs>81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Source Sans Pro</vt:lpstr>
      <vt:lpstr>Arial</vt:lpstr>
      <vt:lpstr>Roboto</vt:lpstr>
      <vt:lpstr>Raleway</vt:lpstr>
      <vt:lpstr>Calibri</vt:lpstr>
      <vt:lpstr>Plum</vt:lpstr>
      <vt:lpstr>PowerPoint Presentation</vt:lpstr>
      <vt:lpstr>PowerPoint Presentation</vt:lpstr>
      <vt:lpstr>PowerPoint Presentation</vt:lpstr>
      <vt:lpstr>LEAD referrals 2019-YTD </vt:lpstr>
      <vt:lpstr>PowerPoint Presentation</vt:lpstr>
      <vt:lpstr> Who is in LEAD: referrals in past 12 months</vt:lpstr>
      <vt:lpstr>PowerPoint Presentation</vt:lpstr>
      <vt:lpstr> </vt:lpstr>
      <vt:lpstr> </vt:lpstr>
      <vt:lpstr> </vt:lpstr>
      <vt:lpstr>PowerPoint Presentation</vt:lpstr>
      <vt:lpstr> </vt:lpstr>
      <vt:lpstr>PowerPoint Presentation</vt:lpstr>
      <vt:lpstr>PowerPoint Presentation</vt:lpstr>
      <vt:lpstr>Tara Moss, Seattle-King County LEAD Project Director, Public Defender Association tara.moss@defender.org    Brandie Flood, Director of Community Justice, REACH brandief@etsreach.org    Devin Majkut, LEAD Program Supervisor, REACH devinm@etsreach.org    Lisa Daugaard, Director of Public Defender Association lisa.daugaard@defender.org    Tiarra Dearbone, LEAD Sr. Project Manager, Public Defender Association  tiarra.dearbone@defender.org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Daugaard</dc:creator>
  <cp:lastModifiedBy>Lisa Daugaard</cp:lastModifiedBy>
  <cp:revision>2</cp:revision>
  <dcterms:modified xsi:type="dcterms:W3CDTF">2021-11-22T08:58:26Z</dcterms:modified>
</cp:coreProperties>
</file>